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62" r:id="rId6"/>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9686C-40C0-4B3C-A600-3FD586039E9B}" v="4" dt="2023-04-19T01:28:28.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0" d="100"/>
          <a:sy n="80" d="100"/>
        </p:scale>
        <p:origin x="3066"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2023/5/2</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64903" y="9637985"/>
            <a:ext cx="3411231" cy="246436"/>
            <a:chOff x="-314392" y="11645738"/>
            <a:chExt cx="2876407" cy="214417"/>
          </a:xfrm>
        </p:grpSpPr>
        <p:sp>
          <p:nvSpPr>
            <p:cNvPr id="4"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rot="21404599">
              <a:off x="2299730" y="11675091"/>
              <a:ext cx="186986" cy="128588"/>
              <a:chOff x="2131354" y="11618362"/>
              <a:chExt cx="186986" cy="128588"/>
            </a:xfrm>
          </p:grpSpPr>
          <p:sp>
            <p:nvSpPr>
              <p:cNvPr id="8"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角丸四角形 85">
            <a:extLst>
              <a:ext uri="{FF2B5EF4-FFF2-40B4-BE49-F238E27FC236}">
                <a16:creationId xmlns:a16="http://schemas.microsoft.com/office/drawing/2014/main" id="{D98881BD-12E2-304D-90AB-CF1D100EE236}"/>
              </a:ext>
            </a:extLst>
          </p:cNvPr>
          <p:cNvSpPr/>
          <p:nvPr/>
        </p:nvSpPr>
        <p:spPr>
          <a:xfrm>
            <a:off x="435129" y="6766626"/>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3" name="グループ化 82">
            <a:extLst>
              <a:ext uri="{FF2B5EF4-FFF2-40B4-BE49-F238E27FC236}">
                <a16:creationId xmlns:a16="http://schemas.microsoft.com/office/drawing/2014/main" id="{DDA09DE8-112E-E14E-80E4-F6E864BCC97E}"/>
              </a:ext>
            </a:extLst>
          </p:cNvPr>
          <p:cNvGrpSpPr/>
          <p:nvPr/>
        </p:nvGrpSpPr>
        <p:grpSpPr>
          <a:xfrm>
            <a:off x="401371" y="6338435"/>
            <a:ext cx="5883809" cy="354855"/>
            <a:chOff x="504681" y="2599570"/>
            <a:chExt cx="5883809" cy="422158"/>
          </a:xfrm>
        </p:grpSpPr>
        <p:sp>
          <p:nvSpPr>
            <p:cNvPr id="84" name="正方形/長方形 83">
              <a:extLst>
                <a:ext uri="{FF2B5EF4-FFF2-40B4-BE49-F238E27FC236}">
                  <a16:creationId xmlns:a16="http://schemas.microsoft.com/office/drawing/2014/main" id="{011039DB-282E-AC41-B99A-1C60D5CDF97E}"/>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E5245315-62E9-C542-8176-31672C8E26F5}"/>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82" name="正方形/長方形 81">
            <a:extLst>
              <a:ext uri="{FF2B5EF4-FFF2-40B4-BE49-F238E27FC236}">
                <a16:creationId xmlns:a16="http://schemas.microsoft.com/office/drawing/2014/main" id="{C484251E-BFBE-104A-90BC-809AFA0B3D66}"/>
              </a:ext>
            </a:extLst>
          </p:cNvPr>
          <p:cNvSpPr/>
          <p:nvPr/>
        </p:nvSpPr>
        <p:spPr>
          <a:xfrm>
            <a:off x="520196" y="8145078"/>
            <a:ext cx="6112467" cy="138289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7" name="グループ化 16">
            <a:extLst>
              <a:ext uri="{FF2B5EF4-FFF2-40B4-BE49-F238E27FC236}">
                <a16:creationId xmlns:a16="http://schemas.microsoft.com/office/drawing/2014/main" id="{642AA269-7918-7D46-8F25-CC61B5B61C4A}"/>
              </a:ext>
            </a:extLst>
          </p:cNvPr>
          <p:cNvGrpSpPr/>
          <p:nvPr/>
        </p:nvGrpSpPr>
        <p:grpSpPr>
          <a:xfrm>
            <a:off x="401371" y="2416121"/>
            <a:ext cx="5883809" cy="354855"/>
            <a:chOff x="504681" y="2599570"/>
            <a:chExt cx="5883809" cy="422158"/>
          </a:xfrm>
        </p:grpSpPr>
        <p:sp>
          <p:nvSpPr>
            <p:cNvPr id="57" name="正方形/長方形 56">
              <a:extLst>
                <a:ext uri="{FF2B5EF4-FFF2-40B4-BE49-F238E27FC236}">
                  <a16:creationId xmlns:a16="http://schemas.microsoft.com/office/drawing/2014/main" id="{7B69ABCB-9FF9-A945-96B0-3EB940D6020C}"/>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8BCE861F-4D2A-654B-BA67-A868CF918543}"/>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6" name="角丸四角形 15">
            <a:extLst>
              <a:ext uri="{FF2B5EF4-FFF2-40B4-BE49-F238E27FC236}">
                <a16:creationId xmlns:a16="http://schemas.microsoft.com/office/drawing/2014/main" id="{9622FD6E-43A4-F042-AC1F-5D16D2B233A9}"/>
              </a:ext>
            </a:extLst>
          </p:cNvPr>
          <p:cNvSpPr/>
          <p:nvPr/>
        </p:nvSpPr>
        <p:spPr>
          <a:xfrm>
            <a:off x="413507" y="2840021"/>
            <a:ext cx="6100656" cy="3405577"/>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746788" y="4232920"/>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746788" y="3350584"/>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7A044C20-46E4-FF40-A02F-9A96F93CBC03}"/>
              </a:ext>
            </a:extLst>
          </p:cNvPr>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93C27BC7-1521-374E-A02A-82EB19D06DE9}"/>
              </a:ext>
            </a:extLst>
          </p:cNvPr>
          <p:cNvSpPr txBox="1"/>
          <p:nvPr/>
        </p:nvSpPr>
        <p:spPr>
          <a:xfrm>
            <a:off x="441866" y="6321152"/>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3" name="テキスト ボックス 12">
            <a:extLst>
              <a:ext uri="{FF2B5EF4-FFF2-40B4-BE49-F238E27FC236}">
                <a16:creationId xmlns:a16="http://schemas.microsoft.com/office/drawing/2014/main" id="{F7C1E58C-04B4-2C4E-801B-0C9C037D5D75}"/>
              </a:ext>
            </a:extLst>
          </p:cNvPr>
          <p:cNvSpPr txBox="1"/>
          <p:nvPr/>
        </p:nvSpPr>
        <p:spPr>
          <a:xfrm>
            <a:off x="380315" y="239503"/>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2027037" y="1039164"/>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9" name="テキスト ボックス 18">
            <a:extLst>
              <a:ext uri="{FF2B5EF4-FFF2-40B4-BE49-F238E27FC236}">
                <a16:creationId xmlns:a16="http://schemas.microsoft.com/office/drawing/2014/main" id="{1FAD32C9-A75D-B14A-8205-F44F78747347}"/>
              </a:ext>
            </a:extLst>
          </p:cNvPr>
          <p:cNvSpPr txBox="1"/>
          <p:nvPr/>
        </p:nvSpPr>
        <p:spPr>
          <a:xfrm>
            <a:off x="874171" y="1928805"/>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467872" y="2408421"/>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39" name="テキスト ボックス 38">
            <a:extLst>
              <a:ext uri="{FF2B5EF4-FFF2-40B4-BE49-F238E27FC236}">
                <a16:creationId xmlns:a16="http://schemas.microsoft.com/office/drawing/2014/main" id="{01CC993A-B801-A446-B680-9CA7A76C6785}"/>
              </a:ext>
            </a:extLst>
          </p:cNvPr>
          <p:cNvSpPr txBox="1"/>
          <p:nvPr/>
        </p:nvSpPr>
        <p:spPr>
          <a:xfrm>
            <a:off x="572820" y="2970343"/>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1291016" y="3364731"/>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874171" y="3594989"/>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869870" y="5013489"/>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1408407" y="5484056"/>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50" name="テキスト ボックス 49">
            <a:extLst>
              <a:ext uri="{FF2B5EF4-FFF2-40B4-BE49-F238E27FC236}">
                <a16:creationId xmlns:a16="http://schemas.microsoft.com/office/drawing/2014/main" id="{0E491FAD-4FD9-144C-B87E-3DC7EB21713D}"/>
              </a:ext>
            </a:extLst>
          </p:cNvPr>
          <p:cNvSpPr txBox="1"/>
          <p:nvPr/>
        </p:nvSpPr>
        <p:spPr>
          <a:xfrm>
            <a:off x="1620361" y="6825356"/>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53" name="テキスト ボックス 52">
            <a:extLst>
              <a:ext uri="{FF2B5EF4-FFF2-40B4-BE49-F238E27FC236}">
                <a16:creationId xmlns:a16="http://schemas.microsoft.com/office/drawing/2014/main" id="{6916AC81-3137-D644-91B4-23A25F442AE1}"/>
              </a:ext>
            </a:extLst>
          </p:cNvPr>
          <p:cNvSpPr txBox="1"/>
          <p:nvPr/>
        </p:nvSpPr>
        <p:spPr>
          <a:xfrm>
            <a:off x="616771" y="7288315"/>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54" name="テキスト ボックス 53">
            <a:extLst>
              <a:ext uri="{FF2B5EF4-FFF2-40B4-BE49-F238E27FC236}">
                <a16:creationId xmlns:a16="http://schemas.microsoft.com/office/drawing/2014/main" id="{D219D8B4-551D-1D44-A0D7-4BD38E8DA8D0}"/>
              </a:ext>
            </a:extLst>
          </p:cNvPr>
          <p:cNvSpPr txBox="1"/>
          <p:nvPr/>
        </p:nvSpPr>
        <p:spPr>
          <a:xfrm>
            <a:off x="793008" y="7851228"/>
            <a:ext cx="3936219"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568646" y="8910225"/>
            <a:ext cx="3483345" cy="338554"/>
          </a:xfrm>
          <a:prstGeom prst="rect">
            <a:avLst/>
          </a:prstGeom>
          <a:noFill/>
        </p:spPr>
        <p:txBody>
          <a:bodyPr wrap="square" rtlCol="0">
            <a:spAutoFit/>
          </a:bodyPr>
          <a:lstStyle/>
          <a:p>
            <a:pPr>
              <a:spcAft>
                <a:spcPts val="50"/>
              </a:spcAft>
            </a:pPr>
            <a:r>
              <a:rPr lang="ja-JP" altLang="en-US" sz="1600" spc="300" dirty="0">
                <a:solidFill>
                  <a:schemeClr val="bg1"/>
                </a:solidFill>
                <a:latin typeface="メイリオ" panose="020B0604030504040204" pitchFamily="50" charset="-128"/>
                <a:ea typeface="メイリオ" panose="020B0604030504040204" pitchFamily="50" charset="-128"/>
              </a:rPr>
              <a:t>■</a:t>
            </a:r>
            <a:r>
              <a:rPr kumimoji="1" lang="ja-JP" altLang="en-US" sz="1600" spc="50" dirty="0" smtClean="0">
                <a:solidFill>
                  <a:schemeClr val="bg1">
                    <a:lumMod val="95000"/>
                  </a:schemeClr>
                </a:solidFill>
                <a:latin typeface="メイリオ" panose="020B0604030504040204" pitchFamily="50" charset="-128"/>
                <a:ea typeface="メイリオ" panose="020B0604030504040204" pitchFamily="50" charset="-128"/>
              </a:rPr>
              <a:t>こども</a:t>
            </a:r>
            <a:r>
              <a:rPr kumimoji="1" lang="ja-JP" altLang="en-US" sz="1600" spc="50" dirty="0">
                <a:solidFill>
                  <a:schemeClr val="bg1">
                    <a:lumMod val="95000"/>
                  </a:schemeClr>
                </a:solidFill>
                <a:latin typeface="メイリオ" panose="020B0604030504040204" pitchFamily="50" charset="-128"/>
                <a:ea typeface="メイリオ" panose="020B0604030504040204" pitchFamily="50" charset="-128"/>
              </a:rPr>
              <a:t>家庭庁</a:t>
            </a:r>
            <a:r>
              <a:rPr kumimoji="1" lang="ja-JP" altLang="en-US" sz="1600"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793008" y="9201890"/>
            <a:ext cx="2342538" cy="338554"/>
          </a:xfrm>
          <a:prstGeom prst="rect">
            <a:avLst/>
          </a:prstGeom>
          <a:noFill/>
        </p:spPr>
        <p:txBody>
          <a:bodyPr wrap="square" rtlCol="0">
            <a:spAutoFit/>
          </a:bodyPr>
          <a:lstStyle/>
          <a:p>
            <a:r>
              <a:rPr kumimoji="1" lang="en-US" altLang="ja-JP" sz="1600" spc="300" dirty="0">
                <a:solidFill>
                  <a:schemeClr val="bg1"/>
                </a:solidFill>
                <a:latin typeface="メイリオ" panose="020B0604030504040204" pitchFamily="50" charset="-128"/>
                <a:ea typeface="メイリオ" panose="020B0604030504040204" pitchFamily="50" charset="-128"/>
              </a:rPr>
              <a:t>0120-400-</a:t>
            </a:r>
            <a:r>
              <a:rPr lang="en-US" altLang="ja-JP" sz="1600" spc="300" dirty="0">
                <a:solidFill>
                  <a:schemeClr val="bg1"/>
                </a:solidFill>
                <a:latin typeface="メイリオ" panose="020B0604030504040204" pitchFamily="50" charset="-128"/>
                <a:ea typeface="メイリオ" panose="020B0604030504040204" pitchFamily="50" charset="-128"/>
              </a:rPr>
              <a:t>903</a:t>
            </a:r>
            <a:endParaRPr kumimoji="1" lang="ja-JP" altLang="en-US" sz="1600" spc="300" dirty="0">
              <a:solidFill>
                <a:schemeClr val="bg1"/>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3481279" y="9205236"/>
            <a:ext cx="3645478" cy="307777"/>
          </a:xfrm>
          <a:prstGeom prst="rect">
            <a:avLst/>
          </a:prstGeom>
          <a:noFill/>
        </p:spPr>
        <p:txBody>
          <a:bodyPr wrap="square" rtlCol="0">
            <a:spAutoFit/>
          </a:bodyPr>
          <a:lstStyle/>
          <a:p>
            <a:pPr>
              <a:spcAft>
                <a:spcPts val="50"/>
              </a:spcAft>
            </a:pPr>
            <a:r>
              <a:rPr kumimoji="1" lang="ja-JP" altLang="en-US" sz="1400" spc="100" dirty="0">
                <a:solidFill>
                  <a:schemeClr val="bg1"/>
                </a:solidFill>
                <a:latin typeface="メイリオ" panose="020B0604030504040204" pitchFamily="50" charset="-128"/>
                <a:ea typeface="メイリオ" panose="020B0604030504040204" pitchFamily="50" charset="-128"/>
              </a:rPr>
              <a:t>（受付時間</a:t>
            </a:r>
            <a:r>
              <a:rPr kumimoji="1" lang="en-US" altLang="ja-JP" sz="1400" spc="100" dirty="0">
                <a:solidFill>
                  <a:schemeClr val="bg1"/>
                </a:solidFill>
                <a:latin typeface="メイリオ" panose="020B0604030504040204" pitchFamily="50" charset="-128"/>
                <a:ea typeface="メイリオ" panose="020B0604030504040204" pitchFamily="50" charset="-128"/>
              </a:rPr>
              <a:t>:</a:t>
            </a:r>
            <a:r>
              <a:rPr kumimoji="1" lang="ja-JP" altLang="en-US" sz="1400" spc="100" dirty="0">
                <a:solidFill>
                  <a:schemeClr val="bg1"/>
                </a:solidFill>
                <a:latin typeface="メイリオ" panose="020B0604030504040204" pitchFamily="50" charset="-128"/>
                <a:ea typeface="メイリオ" panose="020B0604030504040204" pitchFamily="50" charset="-128"/>
              </a:rPr>
              <a:t>平日</a:t>
            </a:r>
            <a:r>
              <a:rPr kumimoji="1" lang="en-US" altLang="ja-JP" sz="1400" spc="100" dirty="0">
                <a:solidFill>
                  <a:schemeClr val="bg1"/>
                </a:solidFill>
                <a:latin typeface="メイリオ" panose="020B0604030504040204" pitchFamily="50" charset="-128"/>
                <a:ea typeface="メイリオ" panose="020B0604030504040204" pitchFamily="50" charset="-128"/>
              </a:rPr>
              <a:t>9:00</a:t>
            </a:r>
            <a:r>
              <a:rPr kumimoji="1" lang="ja-JP" altLang="en-US" sz="1400" spc="100" dirty="0">
                <a:solidFill>
                  <a:schemeClr val="bg1"/>
                </a:solidFill>
                <a:latin typeface="メイリオ" panose="020B0604030504040204" pitchFamily="50" charset="-128"/>
                <a:ea typeface="メイリオ" panose="020B0604030504040204" pitchFamily="50" charset="-128"/>
              </a:rPr>
              <a:t>～</a:t>
            </a:r>
            <a:r>
              <a:rPr kumimoji="1" lang="en-US" altLang="ja-JP" sz="1400" spc="100" dirty="0">
                <a:solidFill>
                  <a:schemeClr val="bg1"/>
                </a:solidFill>
                <a:latin typeface="メイリオ" panose="020B0604030504040204" pitchFamily="50" charset="-128"/>
                <a:ea typeface="メイリオ" panose="020B0604030504040204" pitchFamily="50" charset="-128"/>
              </a:rPr>
              <a:t>18:00</a:t>
            </a:r>
            <a:r>
              <a:rPr kumimoji="1" lang="ja-JP" altLang="en-US" sz="1400" spc="100" dirty="0">
                <a:solidFill>
                  <a:schemeClr val="bg1"/>
                </a:solidFill>
                <a:latin typeface="メイリオ" panose="020B0604030504040204" pitchFamily="50" charset="-128"/>
                <a:ea typeface="メイリオ" panose="020B0604030504040204" pitchFamily="50" charset="-128"/>
              </a:rPr>
              <a:t>）</a:t>
            </a:r>
          </a:p>
        </p:txBody>
      </p:sp>
      <p:sp>
        <p:nvSpPr>
          <p:cNvPr id="38" name="テキスト ボックス 37">
            <a:extLst>
              <a:ext uri="{FF2B5EF4-FFF2-40B4-BE49-F238E27FC236}">
                <a16:creationId xmlns:a16="http://schemas.microsoft.com/office/drawing/2014/main" id="{B70599ED-6DDD-B448-843A-09D8431AC34A}"/>
              </a:ext>
            </a:extLst>
          </p:cNvPr>
          <p:cNvSpPr txBox="1"/>
          <p:nvPr/>
        </p:nvSpPr>
        <p:spPr>
          <a:xfrm>
            <a:off x="2645427" y="9623846"/>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52" name="テキスト ボックス 51">
            <a:extLst>
              <a:ext uri="{FF2B5EF4-FFF2-40B4-BE49-F238E27FC236}">
                <a16:creationId xmlns:a16="http://schemas.microsoft.com/office/drawing/2014/main" id="{2E797F63-51A7-154C-ACCC-7C4ACB84CC7C}"/>
              </a:ext>
            </a:extLst>
          </p:cNvPr>
          <p:cNvSpPr txBox="1"/>
          <p:nvPr/>
        </p:nvSpPr>
        <p:spPr>
          <a:xfrm>
            <a:off x="5945666" y="9644525"/>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568646" y="8166544"/>
            <a:ext cx="5969893" cy="820738"/>
          </a:xfrm>
          <a:prstGeom prst="rect">
            <a:avLst/>
          </a:prstGeom>
          <a:noFill/>
        </p:spPr>
        <p:txBody>
          <a:bodyPr wrap="square" rtlCol="0">
            <a:spAutoFit/>
          </a:bodyPr>
          <a:lstStyle/>
          <a:p>
            <a:pPr>
              <a:spcBef>
                <a:spcPts val="100"/>
              </a:spcBef>
              <a:spcAft>
                <a:spcPts val="100"/>
              </a:spcAft>
            </a:pPr>
            <a:r>
              <a:rPr lang="ja-JP" altLang="en-US" sz="1600" b="1" spc="70" dirty="0">
                <a:solidFill>
                  <a:schemeClr val="bg1"/>
                </a:solidFill>
                <a:latin typeface="メイリオ" panose="020B0604030504040204" pitchFamily="50" charset="-128"/>
                <a:ea typeface="メイリオ" panose="020B0604030504040204" pitchFamily="50" charset="-128"/>
              </a:rPr>
              <a:t>■</a:t>
            </a:r>
            <a:r>
              <a:rPr kumimoji="1" lang="ja-JP" altLang="en-US" sz="1400" b="1" spc="70" dirty="0" smtClean="0">
                <a:solidFill>
                  <a:schemeClr val="bg1"/>
                </a:solidFill>
                <a:latin typeface="メイリオ" panose="020B0604030504040204" pitchFamily="50" charset="-128"/>
                <a:ea typeface="メイリオ" panose="020B0604030504040204" pitchFamily="50" charset="-128"/>
              </a:rPr>
              <a:t>垂水市役所</a:t>
            </a:r>
            <a:r>
              <a:rPr kumimoji="1" lang="en-US" altLang="ja-JP" sz="1400" b="1" spc="70" dirty="0" smtClean="0">
                <a:solidFill>
                  <a:schemeClr val="bg1"/>
                </a:solidFill>
                <a:latin typeface="メイリオ" panose="020B0604030504040204" pitchFamily="50" charset="-128"/>
                <a:ea typeface="メイリオ" panose="020B0604030504040204" pitchFamily="50" charset="-128"/>
              </a:rPr>
              <a:t>【</a:t>
            </a:r>
            <a:r>
              <a:rPr kumimoji="1" lang="ja-JP" altLang="en-US" sz="1400" b="1" spc="70" dirty="0" smtClean="0">
                <a:solidFill>
                  <a:schemeClr val="bg1"/>
                </a:solidFill>
                <a:latin typeface="メイリオ" panose="020B0604030504040204" pitchFamily="50" charset="-128"/>
                <a:ea typeface="メイリオ" panose="020B0604030504040204" pitchFamily="50" charset="-128"/>
              </a:rPr>
              <a:t>子育て</a:t>
            </a:r>
            <a:r>
              <a:rPr lang="ja-JP" altLang="en-US" sz="1400" b="1" spc="70" dirty="0" smtClean="0">
                <a:solidFill>
                  <a:schemeClr val="bg1"/>
                </a:solidFill>
                <a:latin typeface="メイリオ" panose="020B0604030504040204" pitchFamily="50" charset="-128"/>
                <a:ea typeface="メイリオ" panose="020B0604030504040204" pitchFamily="50" charset="-128"/>
              </a:rPr>
              <a:t>世帯生活支援特別給付金</a:t>
            </a:r>
            <a:r>
              <a:rPr lang="en-US" altLang="ja-JP" sz="1400" b="1" spc="70" dirty="0" smtClean="0">
                <a:solidFill>
                  <a:schemeClr val="bg1"/>
                </a:solidFill>
                <a:latin typeface="メイリオ" panose="020B0604030504040204" pitchFamily="50" charset="-128"/>
                <a:ea typeface="メイリオ" panose="020B0604030504040204" pitchFamily="50" charset="-128"/>
              </a:rPr>
              <a:t>】</a:t>
            </a:r>
          </a:p>
          <a:p>
            <a:pPr>
              <a:spcBef>
                <a:spcPts val="100"/>
              </a:spcBef>
              <a:spcAft>
                <a:spcPts val="100"/>
              </a:spcAft>
            </a:pPr>
            <a:r>
              <a:rPr lang="ja-JP" altLang="en-US" sz="1400" b="1" spc="70" dirty="0" smtClean="0">
                <a:solidFill>
                  <a:schemeClr val="bg1"/>
                </a:solidFill>
                <a:latin typeface="メイリオ" panose="020B0604030504040204" pitchFamily="50" charset="-128"/>
                <a:ea typeface="メイリオ" panose="020B0604030504040204" pitchFamily="50" charset="-128"/>
              </a:rPr>
              <a:t>（ひとり親世帯以外分）</a:t>
            </a:r>
            <a:r>
              <a:rPr kumimoji="1" lang="ja-JP" altLang="en-US" sz="1400" b="1" spc="70" dirty="0" smtClean="0">
                <a:solidFill>
                  <a:schemeClr val="bg1"/>
                </a:solidFill>
                <a:latin typeface="メイリオ" panose="020B0604030504040204" pitchFamily="50" charset="-128"/>
                <a:ea typeface="メイリオ" panose="020B0604030504040204" pitchFamily="50" charset="-128"/>
              </a:rPr>
              <a:t>窓口</a:t>
            </a:r>
            <a:endParaRPr kumimoji="1" lang="en-US" altLang="ja-JP" sz="1400" b="1" spc="70" dirty="0" smtClean="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lang="ja-JP" altLang="en-US" sz="1400" b="1" spc="70" dirty="0" smtClean="0">
                <a:solidFill>
                  <a:schemeClr val="bg1"/>
                </a:solidFill>
                <a:latin typeface="メイリオ" panose="020B0604030504040204" pitchFamily="50" charset="-128"/>
                <a:ea typeface="メイリオ" panose="020B0604030504040204" pitchFamily="50" charset="-128"/>
              </a:rPr>
              <a:t>　</a:t>
            </a:r>
            <a:r>
              <a:rPr lang="en-US" altLang="ja-JP" sz="1400" b="1" spc="70" dirty="0" smtClean="0">
                <a:solidFill>
                  <a:schemeClr val="bg1"/>
                </a:solidFill>
                <a:latin typeface="メイリオ" panose="020B0604030504040204" pitchFamily="50" charset="-128"/>
                <a:ea typeface="メイリオ" panose="020B0604030504040204" pitchFamily="50" charset="-128"/>
              </a:rPr>
              <a:t>0994-32-1111</a:t>
            </a:r>
            <a:r>
              <a:rPr lang="ja-JP" altLang="en-US" sz="1400" b="1" spc="70" dirty="0" smtClean="0">
                <a:solidFill>
                  <a:schemeClr val="bg1"/>
                </a:solidFill>
                <a:latin typeface="メイリオ" panose="020B0604030504040204" pitchFamily="50" charset="-128"/>
                <a:ea typeface="メイリオ" panose="020B0604030504040204" pitchFamily="50" charset="-128"/>
              </a:rPr>
              <a:t>（内線</a:t>
            </a:r>
            <a:r>
              <a:rPr lang="en-US" altLang="ja-JP" sz="1400" b="1" spc="70" dirty="0" smtClean="0">
                <a:solidFill>
                  <a:schemeClr val="bg1"/>
                </a:solidFill>
                <a:latin typeface="メイリオ" panose="020B0604030504040204" pitchFamily="50" charset="-128"/>
                <a:ea typeface="メイリオ" panose="020B0604030504040204" pitchFamily="50" charset="-128"/>
              </a:rPr>
              <a:t>124</a:t>
            </a:r>
            <a:r>
              <a:rPr lang="ja-JP" altLang="en-US" sz="1400" b="1" spc="70" dirty="0" smtClean="0">
                <a:solidFill>
                  <a:schemeClr val="bg1"/>
                </a:solidFill>
                <a:latin typeface="メイリオ" panose="020B0604030504040204" pitchFamily="50" charset="-128"/>
                <a:ea typeface="メイリオ" panose="020B0604030504040204" pitchFamily="50" charset="-128"/>
              </a:rPr>
              <a:t>）受付時間：平日</a:t>
            </a:r>
            <a:r>
              <a:rPr lang="en-US" altLang="ja-JP" sz="1400" b="1" spc="70" dirty="0" smtClean="0">
                <a:solidFill>
                  <a:schemeClr val="bg1"/>
                </a:solidFill>
                <a:latin typeface="メイリオ" panose="020B0604030504040204" pitchFamily="50" charset="-128"/>
                <a:ea typeface="メイリオ" panose="020B0604030504040204" pitchFamily="50" charset="-128"/>
              </a:rPr>
              <a:t>8</a:t>
            </a:r>
            <a:r>
              <a:rPr lang="ja-JP" altLang="en-US" sz="1400" b="1" spc="70" dirty="0" smtClean="0">
                <a:solidFill>
                  <a:schemeClr val="bg1"/>
                </a:solidFill>
                <a:latin typeface="メイリオ" panose="020B0604030504040204" pitchFamily="50" charset="-128"/>
                <a:ea typeface="メイリオ" panose="020B0604030504040204" pitchFamily="50" charset="-128"/>
              </a:rPr>
              <a:t>：</a:t>
            </a:r>
            <a:r>
              <a:rPr lang="en-US" altLang="ja-JP" sz="1400" b="1" spc="70" dirty="0" smtClean="0">
                <a:solidFill>
                  <a:schemeClr val="bg1"/>
                </a:solidFill>
                <a:latin typeface="メイリオ" panose="020B0604030504040204" pitchFamily="50" charset="-128"/>
                <a:ea typeface="メイリオ" panose="020B0604030504040204" pitchFamily="50" charset="-128"/>
              </a:rPr>
              <a:t>30</a:t>
            </a:r>
            <a:r>
              <a:rPr lang="ja-JP" altLang="en-US" sz="1400" b="1" spc="70" dirty="0" smtClean="0">
                <a:solidFill>
                  <a:schemeClr val="bg1"/>
                </a:solidFill>
                <a:latin typeface="メイリオ" panose="020B0604030504040204" pitchFamily="50" charset="-128"/>
                <a:ea typeface="メイリオ" panose="020B0604030504040204" pitchFamily="50" charset="-128"/>
              </a:rPr>
              <a:t>～</a:t>
            </a:r>
            <a:r>
              <a:rPr lang="en-US" altLang="ja-JP" sz="1400" b="1" spc="70" dirty="0" smtClean="0">
                <a:solidFill>
                  <a:schemeClr val="bg1"/>
                </a:solidFill>
                <a:latin typeface="メイリオ" panose="020B0604030504040204" pitchFamily="50" charset="-128"/>
                <a:ea typeface="メイリオ" panose="020B0604030504040204" pitchFamily="50" charset="-128"/>
              </a:rPr>
              <a:t>17</a:t>
            </a:r>
            <a:r>
              <a:rPr lang="ja-JP" altLang="en-US" sz="1400" b="1" spc="70" dirty="0" smtClean="0">
                <a:solidFill>
                  <a:schemeClr val="bg1"/>
                </a:solidFill>
                <a:latin typeface="メイリオ" panose="020B0604030504040204" pitchFamily="50" charset="-128"/>
                <a:ea typeface="メイリオ" panose="020B0604030504040204" pitchFamily="50" charset="-128"/>
              </a:rPr>
              <a:t>：</a:t>
            </a:r>
            <a:r>
              <a:rPr lang="en-US" altLang="ja-JP" sz="1400" b="1" spc="70" dirty="0" smtClean="0">
                <a:solidFill>
                  <a:schemeClr val="bg1"/>
                </a:solidFill>
                <a:latin typeface="メイリオ" panose="020B0604030504040204" pitchFamily="50" charset="-128"/>
                <a:ea typeface="メイリオ" panose="020B0604030504040204" pitchFamily="50" charset="-128"/>
              </a:rPr>
              <a:t>15</a:t>
            </a:r>
            <a:endParaRPr kumimoji="1" lang="en-US" altLang="ja-JP" sz="1400" b="1" spc="70" dirty="0">
              <a:solidFill>
                <a:schemeClr val="bg1"/>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C0826FB8-524C-2942-80EE-4EDAEE869BAE}"/>
              </a:ext>
            </a:extLst>
          </p:cNvPr>
          <p:cNvSpPr txBox="1"/>
          <p:nvPr/>
        </p:nvSpPr>
        <p:spPr>
          <a:xfrm>
            <a:off x="2212210" y="818264"/>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20" name="図 19" descr="おもちゃ, 人形, レゴ, 女性 が含まれている画像&#10;&#10;自動的に生成された説明">
            <a:extLst>
              <a:ext uri="{FF2B5EF4-FFF2-40B4-BE49-F238E27FC236}">
                <a16:creationId xmlns:a16="http://schemas.microsoft.com/office/drawing/2014/main" id="{F823F2CF-6242-4CBE-ACF6-42CAA7D34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49" y="577652"/>
            <a:ext cx="1509562" cy="1509562"/>
          </a:xfrm>
          <a:prstGeom prst="rect">
            <a:avLst/>
          </a:prstGeom>
        </p:spPr>
      </p:pic>
      <p:sp>
        <p:nvSpPr>
          <p:cNvPr id="49" name="テキスト ボックス 48">
            <a:extLst>
              <a:ext uri="{FF2B5EF4-FFF2-40B4-BE49-F238E27FC236}">
                <a16:creationId xmlns:a16="http://schemas.microsoft.com/office/drawing/2014/main" id="{52541F7E-E6AD-4D28-B3C0-BDA414754B3A}"/>
              </a:ext>
            </a:extLst>
          </p:cNvPr>
          <p:cNvSpPr txBox="1"/>
          <p:nvPr/>
        </p:nvSpPr>
        <p:spPr>
          <a:xfrm>
            <a:off x="1408407" y="4376936"/>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D64D87B6-FD96-41F7-B376-A29B36467919}"/>
              </a:ext>
            </a:extLst>
          </p:cNvPr>
          <p:cNvSpPr txBox="1"/>
          <p:nvPr/>
        </p:nvSpPr>
        <p:spPr>
          <a:xfrm>
            <a:off x="1773779" y="5270906"/>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684B2CD3-B7E2-44F6-BA8B-E35D35BDE8A9}"/>
              </a:ext>
            </a:extLst>
          </p:cNvPr>
          <p:cNvSpPr/>
          <p:nvPr/>
        </p:nvSpPr>
        <p:spPr>
          <a:xfrm>
            <a:off x="1268760" y="4310232"/>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062450C9-5E33-ED05-33FC-FFF94E6BADA1}"/>
              </a:ext>
            </a:extLst>
          </p:cNvPr>
          <p:cNvSpPr/>
          <p:nvPr/>
        </p:nvSpPr>
        <p:spPr>
          <a:xfrm>
            <a:off x="1382802" y="5104606"/>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右矢印 64">
            <a:extLst>
              <a:ext uri="{FF2B5EF4-FFF2-40B4-BE49-F238E27FC236}">
                <a16:creationId xmlns:a16="http://schemas.microsoft.com/office/drawing/2014/main" id="{6AF0D734-994E-494F-9EFF-24F0D9BD61AA}"/>
              </a:ext>
            </a:extLst>
          </p:cNvPr>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4" name="右矢印 63">
            <a:extLst>
              <a:ext uri="{FF2B5EF4-FFF2-40B4-BE49-F238E27FC236}">
                <a16:creationId xmlns:a16="http://schemas.microsoft.com/office/drawing/2014/main" id="{80F85A4D-F198-2D43-BF30-BF5DAFD5893A}"/>
              </a:ext>
            </a:extLst>
          </p:cNvPr>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7" name="角丸四角形吹き出し 56">
            <a:extLst>
              <a:ext uri="{FF2B5EF4-FFF2-40B4-BE49-F238E27FC236}">
                <a16:creationId xmlns:a16="http://schemas.microsoft.com/office/drawing/2014/main" id="{DAF6A619-E235-2840-8AFA-05855CE983E3}"/>
              </a:ext>
            </a:extLst>
          </p:cNvPr>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角丸四角形 38">
            <a:extLst>
              <a:ext uri="{FF2B5EF4-FFF2-40B4-BE49-F238E27FC236}">
                <a16:creationId xmlns:a16="http://schemas.microsoft.com/office/drawing/2014/main" id="{138287D7-FC17-B84F-8B98-DF9842E18C3F}"/>
              </a:ext>
            </a:extLst>
          </p:cNvPr>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8" name="角丸四角形 37">
            <a:extLst>
              <a:ext uri="{FF2B5EF4-FFF2-40B4-BE49-F238E27FC236}">
                <a16:creationId xmlns:a16="http://schemas.microsoft.com/office/drawing/2014/main" id="{DA3E5B03-6A91-474D-AB4F-9BB9441FB414}"/>
              </a:ext>
            </a:extLst>
          </p:cNvPr>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9FE99F49-E3DA-8547-AB5F-61CFD6859E45}"/>
              </a:ext>
            </a:extLst>
          </p:cNvPr>
          <p:cNvSpPr/>
          <p:nvPr/>
        </p:nvSpPr>
        <p:spPr>
          <a:xfrm>
            <a:off x="498863" y="4304928"/>
            <a:ext cx="5883808"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C2EC8E6-CB3A-7D47-B2FB-55B16D2402EF}"/>
              </a:ext>
            </a:extLst>
          </p:cNvPr>
          <p:cNvSpPr/>
          <p:nvPr/>
        </p:nvSpPr>
        <p:spPr>
          <a:xfrm>
            <a:off x="383041" y="8219439"/>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a:extLst>
              <a:ext uri="{FF2B5EF4-FFF2-40B4-BE49-F238E27FC236}">
                <a16:creationId xmlns:a16="http://schemas.microsoft.com/office/drawing/2014/main" id="{4EE0B8A9-7681-0E47-ABFA-8D11118CF98D}"/>
              </a:ext>
            </a:extLst>
          </p:cNvPr>
          <p:cNvGrpSpPr/>
          <p:nvPr/>
        </p:nvGrpSpPr>
        <p:grpSpPr>
          <a:xfrm>
            <a:off x="498863" y="383297"/>
            <a:ext cx="5883809" cy="354855"/>
            <a:chOff x="504681" y="2599570"/>
            <a:chExt cx="5883809" cy="422158"/>
          </a:xfrm>
        </p:grpSpPr>
        <p:sp>
          <p:nvSpPr>
            <p:cNvPr id="31" name="正方形/長方形 30">
              <a:extLst>
                <a:ext uri="{FF2B5EF4-FFF2-40B4-BE49-F238E27FC236}">
                  <a16:creationId xmlns:a16="http://schemas.microsoft.com/office/drawing/2014/main" id="{C3F75BB8-6D06-A548-A14B-2CF1BCB12AB1}"/>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18D4C2B3-07EC-884B-8C6D-A6F43C03B6AD}"/>
                </a:ext>
              </a:extLst>
            </p:cNvPr>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33" name="角丸四角形 32">
            <a:extLst>
              <a:ext uri="{FF2B5EF4-FFF2-40B4-BE49-F238E27FC236}">
                <a16:creationId xmlns:a16="http://schemas.microsoft.com/office/drawing/2014/main" id="{B6A28EAC-574D-8048-BB98-6C02E660E397}"/>
              </a:ext>
            </a:extLst>
          </p:cNvPr>
          <p:cNvSpPr/>
          <p:nvPr/>
        </p:nvSpPr>
        <p:spPr>
          <a:xfrm>
            <a:off x="513297" y="2900439"/>
            <a:ext cx="5883808" cy="1297985"/>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AE942204-569A-7E4B-A0AB-CF0F3A626A71}"/>
              </a:ext>
            </a:extLst>
          </p:cNvPr>
          <p:cNvSpPr/>
          <p:nvPr/>
        </p:nvSpPr>
        <p:spPr>
          <a:xfrm>
            <a:off x="498863" y="883132"/>
            <a:ext cx="5883808" cy="540865"/>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10004" y="1462176"/>
            <a:ext cx="5819805" cy="430887"/>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2200" b="1" u="sng"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8" name="テキスト ボックス 7">
            <a:extLst>
              <a:ext uri="{FF2B5EF4-FFF2-40B4-BE49-F238E27FC236}">
                <a16:creationId xmlns:a16="http://schemas.microsoft.com/office/drawing/2014/main" id="{D1541065-34E3-FC41-8F1D-62DEBC6770C8}"/>
              </a:ext>
            </a:extLst>
          </p:cNvPr>
          <p:cNvSpPr txBox="1"/>
          <p:nvPr/>
        </p:nvSpPr>
        <p:spPr>
          <a:xfrm>
            <a:off x="631759" y="3132026"/>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給付金の支給を希望しない場合、受給拒否届出書を市区町村に提出ください。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0" name="テキスト ボックス 9">
            <a:extLst>
              <a:ext uri="{FF2B5EF4-FFF2-40B4-BE49-F238E27FC236}">
                <a16:creationId xmlns:a16="http://schemas.microsoft.com/office/drawing/2014/main" id="{CBD64617-C3E2-B749-990D-D56FBDB62DC7}"/>
              </a:ext>
            </a:extLst>
          </p:cNvPr>
          <p:cNvSpPr txBox="1"/>
          <p:nvPr/>
        </p:nvSpPr>
        <p:spPr>
          <a:xfrm>
            <a:off x="513297" y="2930347"/>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5357A3D-61CF-B447-BAE3-FD4AC179CEC3}"/>
              </a:ext>
            </a:extLst>
          </p:cNvPr>
          <p:cNvSpPr txBox="1"/>
          <p:nvPr/>
        </p:nvSpPr>
        <p:spPr>
          <a:xfrm>
            <a:off x="550904" y="4341506"/>
            <a:ext cx="5867615" cy="307777"/>
          </a:xfrm>
          <a:prstGeom prst="rect">
            <a:avLst/>
          </a:prstGeom>
          <a:noFill/>
        </p:spPr>
        <p:txBody>
          <a:bodyPr wrap="square" rtlCol="0">
            <a:spAutoFit/>
          </a:bodyPr>
          <a:lstStyle/>
          <a:p>
            <a:r>
              <a:rPr kumimoji="1" lang="en-US" altLang="ja-JP" sz="1400" spc="-150" dirty="0">
                <a:latin typeface="メイリオ" panose="020B0604030504040204" pitchFamily="50" charset="-128"/>
                <a:ea typeface="メイリオ" panose="020B0604030504040204" pitchFamily="50" charset="-128"/>
              </a:rPr>
              <a:t>Ⅱ. </a:t>
            </a:r>
            <a:r>
              <a:rPr kumimoji="1" lang="ja-JP" altLang="en-US" sz="1400" dirty="0">
                <a:latin typeface="メイリオ" panose="020B0604030504040204" pitchFamily="50" charset="-128"/>
                <a:ea typeface="メイリオ" panose="020B0604030504040204" pitchFamily="50" charset="-128"/>
              </a:rPr>
              <a:t>上記以外の方</a:t>
            </a:r>
            <a:r>
              <a:rPr kumimoji="1" lang="ja-JP" altLang="en-US" sz="1300" spc="50" dirty="0">
                <a:latin typeface="メイリオ" panose="020B0604030504040204" pitchFamily="50" charset="-128"/>
                <a:ea typeface="メイリオ" panose="020B0604030504040204" pitchFamily="50" charset="-128"/>
              </a:rPr>
              <a:t>（例</a:t>
            </a:r>
            <a:r>
              <a:rPr kumimoji="1" lang="en-US" altLang="ja-JP" sz="1300" spc="50" dirty="0">
                <a:latin typeface="メイリオ" panose="020B0604030504040204" pitchFamily="50" charset="-128"/>
                <a:ea typeface="メイリオ" panose="020B0604030504040204" pitchFamily="50" charset="-128"/>
              </a:rPr>
              <a:t>.</a:t>
            </a:r>
            <a:r>
              <a:rPr kumimoji="1" lang="ja-JP" altLang="en-US" sz="1300" u="sng" spc="50" dirty="0">
                <a:latin typeface="メイリオ" panose="020B0604030504040204" pitchFamily="50" charset="-128"/>
                <a:ea typeface="メイリオ" panose="020B0604030504040204" pitchFamily="50" charset="-128"/>
              </a:rPr>
              <a:t>収入が急変</a:t>
            </a:r>
            <a:r>
              <a:rPr kumimoji="1" lang="ja-JP" altLang="en-US" sz="1300" spc="50" dirty="0">
                <a:latin typeface="メイリオ" panose="020B0604030504040204" pitchFamily="50" charset="-128"/>
                <a:ea typeface="メイリオ" panose="020B0604030504040204" pitchFamily="50" charset="-128"/>
              </a:rPr>
              <a:t>した方）</a:t>
            </a:r>
          </a:p>
        </p:txBody>
      </p:sp>
      <p:sp>
        <p:nvSpPr>
          <p:cNvPr id="15" name="テキスト ボックス 14">
            <a:extLst>
              <a:ext uri="{FF2B5EF4-FFF2-40B4-BE49-F238E27FC236}">
                <a16:creationId xmlns:a16="http://schemas.microsoft.com/office/drawing/2014/main" id="{26C5769A-2A0D-C84B-A9CC-2D26120F2E73}"/>
              </a:ext>
            </a:extLst>
          </p:cNvPr>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381E6BC8-828D-BE46-8946-7F89C9B005D8}"/>
              </a:ext>
            </a:extLst>
          </p:cNvPr>
          <p:cNvSpPr txBox="1"/>
          <p:nvPr/>
        </p:nvSpPr>
        <p:spPr>
          <a:xfrm>
            <a:off x="2191368" y="6953384"/>
            <a:ext cx="2560786" cy="461665"/>
          </a:xfrm>
          <a:prstGeom prst="rect">
            <a:avLst/>
          </a:prstGeom>
          <a:noFill/>
        </p:spPr>
        <p:txBody>
          <a:bodyPr wrap="square" rtlCol="0">
            <a:spAutoFit/>
          </a:bodyPr>
          <a:lstStyle/>
          <a:p>
            <a:pPr algn="dist"/>
            <a:r>
              <a:rPr kumimoji="1" lang="ja-JP" altLang="en-US" sz="1200" u="sng" dirty="0">
                <a:latin typeface="メイリオ" panose="020B0604030504040204" pitchFamily="50" charset="-128"/>
                <a:ea typeface="メイリオ" panose="020B0604030504040204" pitchFamily="50" charset="-128"/>
              </a:rPr>
              <a:t>お住まいの市区町村の窓口に直接</a:t>
            </a:r>
          </a:p>
          <a:p>
            <a:pPr algn="dist"/>
            <a:r>
              <a:rPr kumimoji="1" lang="ja-JP" altLang="en-US" sz="1200" u="sng" dirty="0">
                <a:latin typeface="メイリオ" panose="020B0604030504040204" pitchFamily="50" charset="-128"/>
                <a:ea typeface="メイリオ" panose="020B0604030504040204" pitchFamily="50" charset="-128"/>
              </a:rPr>
              <a:t>または郵送でご提出ください。</a:t>
            </a:r>
          </a:p>
        </p:txBody>
      </p:sp>
      <p:sp>
        <p:nvSpPr>
          <p:cNvPr id="22" name="テキスト ボックス 21">
            <a:extLst>
              <a:ext uri="{FF2B5EF4-FFF2-40B4-BE49-F238E27FC236}">
                <a16:creationId xmlns:a16="http://schemas.microsoft.com/office/drawing/2014/main" id="{A3680065-FCA3-1248-B578-1B91D7B44AC3}"/>
              </a:ext>
            </a:extLst>
          </p:cNvPr>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23" name="テキスト ボックス 22">
            <a:extLst>
              <a:ext uri="{FF2B5EF4-FFF2-40B4-BE49-F238E27FC236}">
                <a16:creationId xmlns:a16="http://schemas.microsoft.com/office/drawing/2014/main" id="{342EFFCE-09FF-634B-9011-1D5FAAC399C0}"/>
              </a:ext>
            </a:extLst>
          </p:cNvPr>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24" name="テキスト ボックス 23">
            <a:extLst>
              <a:ext uri="{FF2B5EF4-FFF2-40B4-BE49-F238E27FC236}">
                <a16:creationId xmlns:a16="http://schemas.microsoft.com/office/drawing/2014/main" id="{207BACAB-EA4C-9842-8CE8-0DFED1B73F6A}"/>
              </a:ext>
            </a:extLst>
          </p:cNvPr>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25" name="テキスト ボックス 24">
            <a:extLst>
              <a:ext uri="{FF2B5EF4-FFF2-40B4-BE49-F238E27FC236}">
                <a16:creationId xmlns:a16="http://schemas.microsoft.com/office/drawing/2014/main" id="{2C28EE1E-4876-C04D-8F1B-4A0B784BC2CA}"/>
              </a:ext>
            </a:extLst>
          </p:cNvPr>
          <p:cNvSpPr txBox="1"/>
          <p:nvPr/>
        </p:nvSpPr>
        <p:spPr>
          <a:xfrm>
            <a:off x="5483565" y="6926725"/>
            <a:ext cx="970803"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お住まいの</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市区町村</a:t>
            </a:r>
          </a:p>
        </p:txBody>
      </p:sp>
      <p:sp>
        <p:nvSpPr>
          <p:cNvPr id="27" name="テキスト ボックス 26">
            <a:extLst>
              <a:ext uri="{FF2B5EF4-FFF2-40B4-BE49-F238E27FC236}">
                <a16:creationId xmlns:a16="http://schemas.microsoft.com/office/drawing/2014/main" id="{A65AB490-BAFF-E045-B133-A9E985423B8E}"/>
              </a:ext>
            </a:extLst>
          </p:cNvPr>
          <p:cNvSpPr txBox="1"/>
          <p:nvPr/>
        </p:nvSpPr>
        <p:spPr>
          <a:xfrm>
            <a:off x="504450" y="8939267"/>
            <a:ext cx="5901503" cy="697627"/>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不審な電話や郵便があった場合は、お住まいの市区町村や最寄りの警察署、また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28" name="テキスト ボックス 27">
            <a:extLst>
              <a:ext uri="{FF2B5EF4-FFF2-40B4-BE49-F238E27FC236}">
                <a16:creationId xmlns:a16="http://schemas.microsoft.com/office/drawing/2014/main" id="{419A48BD-1435-CA43-A9FB-1CA92CBB02DC}"/>
              </a:ext>
            </a:extLst>
          </p:cNvPr>
          <p:cNvSpPr txBox="1"/>
          <p:nvPr/>
        </p:nvSpPr>
        <p:spPr>
          <a:xfrm>
            <a:off x="1152660" y="8357237"/>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68" name="テキスト ボックス 67">
            <a:extLst>
              <a:ext uri="{FF2B5EF4-FFF2-40B4-BE49-F238E27FC236}">
                <a16:creationId xmlns:a16="http://schemas.microsoft.com/office/drawing/2014/main" id="{35E46EF6-3E8D-4940-A51C-52142743EC85}"/>
              </a:ext>
            </a:extLst>
          </p:cNvPr>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626C9A90-D7F9-5240-88BC-DD0B26156817}"/>
              </a:ext>
            </a:extLst>
          </p:cNvPr>
          <p:cNvSpPr txBox="1"/>
          <p:nvPr/>
        </p:nvSpPr>
        <p:spPr>
          <a:xfrm>
            <a:off x="585606" y="5204831"/>
            <a:ext cx="5883184" cy="597599"/>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必要書類とともにお住まい</a:t>
            </a:r>
          </a:p>
          <a:p>
            <a:pPr>
              <a:spcBef>
                <a:spcPts val="100"/>
              </a:spcBef>
            </a:pPr>
            <a:r>
              <a:rPr kumimoji="1" lang="ja-JP" altLang="en-US" sz="1500" dirty="0">
                <a:latin typeface="メイリオ" panose="020B0604030504040204" pitchFamily="50" charset="-128"/>
                <a:ea typeface="メイリオ" panose="020B0604030504040204" pitchFamily="50" charset="-128"/>
              </a:rPr>
              <a:t>　 の市区町村の</a:t>
            </a:r>
            <a:r>
              <a:rPr kumimoji="1" lang="ja-JP" altLang="en-US" sz="1700" b="1" dirty="0">
                <a:latin typeface="メイリオ" panose="020B0604030504040204" pitchFamily="50" charset="-128"/>
                <a:ea typeface="メイリオ" panose="020B0604030504040204" pitchFamily="50" charset="-128"/>
              </a:rPr>
              <a:t>窓口に直接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70" name="テキスト ボックス 69">
            <a:extLst>
              <a:ext uri="{FF2B5EF4-FFF2-40B4-BE49-F238E27FC236}">
                <a16:creationId xmlns:a16="http://schemas.microsoft.com/office/drawing/2014/main" id="{46044AFE-BCD9-024D-BCA4-F445D31BA7B4}"/>
              </a:ext>
            </a:extLst>
          </p:cNvPr>
          <p:cNvSpPr txBox="1"/>
          <p:nvPr/>
        </p:nvSpPr>
        <p:spPr>
          <a:xfrm>
            <a:off x="610004" y="1820436"/>
            <a:ext cx="5819805" cy="1069524"/>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ja-JP" altLang="en-US" sz="1450" spc="50" dirty="0">
                <a:latin typeface="メイリオ" panose="020B0604030504040204" pitchFamily="50" charset="-128"/>
                <a:ea typeface="メイリオ" panose="020B0604030504040204" pitchFamily="50" charset="-128"/>
              </a:rPr>
              <a:t>市区町村ごとに可能な限り速やかに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令和４年度中に実施した子 </a:t>
            </a:r>
            <a:endParaRPr kumimoji="1"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　 育て世帯生活支援特別給付金を支給した口座（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和４年４</a:t>
            </a:r>
            <a:r>
              <a:rPr kumimoji="1" lang="ja-JP" altLang="en-US" sz="1450" spc="50" dirty="0">
                <a:latin typeface="メイリオ" panose="020B0604030504040204" pitchFamily="50" charset="-128"/>
                <a:ea typeface="メイリオ" panose="020B0604030504040204" pitchFamily="50" charset="-128"/>
              </a:rPr>
              <a:t>月分</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の児童手当または特別児童扶養手当を支給</a:t>
            </a:r>
            <a:r>
              <a:rPr kumimoji="1" lang="ja-JP" altLang="en-US" sz="1450" spc="50">
                <a:latin typeface="メイリオ" panose="020B0604030504040204" pitchFamily="50" charset="-128"/>
                <a:ea typeface="メイリオ" panose="020B0604030504040204" pitchFamily="50" charset="-128"/>
              </a:rPr>
              <a:t>していた口座</a:t>
            </a:r>
            <a:r>
              <a:rPr kumimoji="1" lang="ja-JP" altLang="en-US" sz="1450" spc="50" dirty="0">
                <a:latin typeface="メイリオ" panose="020B0604030504040204" pitchFamily="50" charset="-128"/>
                <a:ea typeface="メイリオ" panose="020B0604030504040204" pitchFamily="50" charset="-128"/>
              </a:rPr>
              <a:t>等）に</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振り込みます。</a:t>
            </a:r>
          </a:p>
        </p:txBody>
      </p:sp>
      <p:grpSp>
        <p:nvGrpSpPr>
          <p:cNvPr id="4" name="グループ化 3"/>
          <p:cNvGrpSpPr/>
          <p:nvPr/>
        </p:nvGrpSpPr>
        <p:grpSpPr>
          <a:xfrm>
            <a:off x="585606" y="8292936"/>
            <a:ext cx="514350" cy="646331"/>
            <a:chOff x="617325" y="8053664"/>
            <a:chExt cx="514350" cy="646331"/>
          </a:xfrm>
        </p:grpSpPr>
        <p:sp>
          <p:nvSpPr>
            <p:cNvPr id="2"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35" name="テキスト ボックス 34">
            <a:extLst>
              <a:ext uri="{FF2B5EF4-FFF2-40B4-BE49-F238E27FC236}">
                <a16:creationId xmlns:a16="http://schemas.microsoft.com/office/drawing/2014/main" id="{4CA37CDF-6D84-48CD-9BAD-377D62B0CA89}"/>
              </a:ext>
            </a:extLst>
          </p:cNvPr>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40" name="テキスト ボックス 39">
            <a:extLst>
              <a:ext uri="{FF2B5EF4-FFF2-40B4-BE49-F238E27FC236}">
                <a16:creationId xmlns:a16="http://schemas.microsoft.com/office/drawing/2014/main" id="{E3C42590-B7B2-4276-B11C-58FA71260E18}"/>
              </a:ext>
            </a:extLst>
          </p:cNvPr>
          <p:cNvSpPr txBox="1"/>
          <p:nvPr/>
        </p:nvSpPr>
        <p:spPr>
          <a:xfrm>
            <a:off x="475329" y="901992"/>
            <a:ext cx="6112467" cy="538609"/>
          </a:xfrm>
          <a:prstGeom prst="rect">
            <a:avLst/>
          </a:prstGeom>
          <a:noFill/>
        </p:spPr>
        <p:txBody>
          <a:bodyPr wrap="square" rtlCol="0">
            <a:spAutoFit/>
          </a:bodyPr>
          <a:lstStyle/>
          <a:p>
            <a:r>
              <a:rPr kumimoji="1" lang="en-US" altLang="ja-JP" sz="1500" spc="-150" dirty="0">
                <a:latin typeface="メイリオ" panose="020B0604030504040204" pitchFamily="50" charset="-128"/>
                <a:ea typeface="メイリオ" panose="020B0604030504040204" pitchFamily="50" charset="-128"/>
              </a:rPr>
              <a:t>Ⅰ</a:t>
            </a:r>
            <a:r>
              <a:rPr kumimoji="1" lang="en-US" altLang="ja-JP" sz="1400" spc="-150" dirty="0">
                <a:latin typeface="メイリオ" panose="020B0604030504040204" pitchFamily="50" charset="-128"/>
                <a:ea typeface="メイリオ" panose="020B0604030504040204" pitchFamily="50" charset="-128"/>
              </a:rPr>
              <a:t>.</a:t>
            </a:r>
            <a:r>
              <a:rPr kumimoji="1" lang="ja-JP" altLang="en-US" sz="1400" spc="-150" dirty="0">
                <a:latin typeface="メイリオ" panose="020B0604030504040204" pitchFamily="50" charset="-128"/>
                <a:ea typeface="メイリオ" panose="020B0604030504040204" pitchFamily="50" charset="-128"/>
              </a:rPr>
              <a:t>令和４年度「低所得の子育て世帯に対する子育て世帯生活支援特別給付金</a:t>
            </a:r>
            <a:endParaRPr kumimoji="1" lang="en-US" altLang="ja-JP" sz="1400" spc="-150" dirty="0">
              <a:latin typeface="メイリオ" panose="020B0604030504040204" pitchFamily="50" charset="-128"/>
              <a:ea typeface="メイリオ" panose="020B0604030504040204" pitchFamily="50" charset="-128"/>
            </a:endParaRPr>
          </a:p>
          <a:p>
            <a:r>
              <a:rPr kumimoji="1" lang="ja-JP" altLang="en-US" sz="1400" spc="-150" dirty="0">
                <a:latin typeface="メイリオ" panose="020B0604030504040204" pitchFamily="50" charset="-128"/>
                <a:ea typeface="メイリオ" panose="020B0604030504040204" pitchFamily="50" charset="-128"/>
              </a:rPr>
              <a:t>　（ひとり親世帯以外の低所得の子育て世帯分）」の支給対象者であった方</a:t>
            </a:r>
            <a:endParaRPr kumimoji="1" lang="ja-JP" altLang="en-US" sz="1500" spc="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A404A5EC-75AD-4087-AD50-EB9723CF7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5BC70FB-8236-4E87-B206-D3A02E0928A5}">
  <ds:schemaRefs>
    <ds:schemaRef ds:uri="http://schemas.microsoft.com/sharepoint/v3/contenttype/forms"/>
  </ds:schemaRefs>
</ds:datastoreItem>
</file>

<file path=customXml/itemProps3.xml><?xml version="1.0" encoding="utf-8"?>
<ds:datastoreItem xmlns:ds="http://schemas.openxmlformats.org/officeDocument/2006/customXml" ds:itemID="{737C8D64-6A27-4A83-A960-E58845AB78A1}">
  <ds:schemaRefs>
    <ds:schemaRef ds:uri="http://www.w3.org/XML/1998/namespace"/>
    <ds:schemaRef ds:uri="http://purl.org/dc/elements/1.1/"/>
    <ds:schemaRef ds:uri="http://schemas.microsoft.com/office/2006/documentManagement/types"/>
    <ds:schemaRef ds:uri="678a2489-fa4b-4df7-931e-168db4fd1dd7"/>
    <ds:schemaRef ds:uri="http://schemas.microsoft.com/office/2006/metadata/properties"/>
    <ds:schemaRef ds:uri="http://schemas.microsoft.com/office/infopath/2007/PartnerControls"/>
    <ds:schemaRef ds:uri="http://purl.org/dc/terms/"/>
    <ds:schemaRef ds:uri="http://schemas.openxmlformats.org/package/2006/metadata/core-properties"/>
    <ds:schemaRef ds:uri="683158a2-9d06-4ce6-bd6b-0794883ee10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452</Words>
  <Application>Microsoft Office PowerPoint</Application>
  <PresentationFormat>A4 210 x 297 mm</PresentationFormat>
  <Paragraphs>64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2023-03-29T17:14:34Z</dcterms:created>
  <dcterms:modified xsi:type="dcterms:W3CDTF">2023-05-02T00:41:50Z</dcterms:modified>
</cp:coreProperties>
</file>